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List1!$A$2:$A$6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List1!$B$2:$B$6</c:f>
              <c:numCache>
                <c:formatCode>General</c:formatCode>
                <c:ptCount val="5"/>
                <c:pt idx="0">
                  <c:v>29</c:v>
                </c:pt>
                <c:pt idx="1">
                  <c:v>44</c:v>
                </c:pt>
                <c:pt idx="2">
                  <c:v>27</c:v>
                </c:pt>
                <c:pt idx="3">
                  <c:v>59</c:v>
                </c:pt>
                <c:pt idx="4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F1-4480-82C5-4B264BF35D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1611776"/>
        <c:axId val="10162995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List1!$C$1</c15:sqref>
                        </c15:formulaRef>
                      </c:ext>
                    </c:extLst>
                    <c:strCache>
                      <c:ptCount val="1"/>
                      <c:pt idx="0">
                        <c:v>Sloupec2</c:v>
                      </c:pt>
                    </c:strCache>
                  </c:strRef>
                </c:tx>
                <c:invertIfNegative val="1"/>
                <c:dLbls>
                  <c:spPr>
                    <a:noFill/>
                    <a:ln>
                      <a:noFill/>
                    </a:ln>
                    <a:effectLst/>
                  </c:sp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List1!$A$2:$A$6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List1!$C$2:$C$6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55F1-4480-82C5-4B264BF35DB6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List1!$D$1</c15:sqref>
                        </c15:formulaRef>
                      </c:ext>
                    </c:extLst>
                    <c:strCache>
                      <c:ptCount val="1"/>
                      <c:pt idx="0">
                        <c:v>Sloupec1</c:v>
                      </c:pt>
                    </c:strCache>
                  </c:strRef>
                </c:tx>
                <c:invertIfNegative val="1"/>
                <c:dLbls>
                  <c:spPr>
                    <a:noFill/>
                    <a:ln>
                      <a:noFill/>
                    </a:ln>
                    <a:effectLst/>
                  </c:sp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List1!$D$2:$D$6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55F1-4480-82C5-4B264BF35DB6}"/>
                  </c:ext>
                </c:extLst>
              </c15:ser>
            </c15:filteredBarSeries>
          </c:ext>
        </c:extLst>
      </c:barChart>
      <c:catAx>
        <c:axId val="101611776"/>
        <c:scaling>
          <c:orientation val="minMax"/>
        </c:scaling>
        <c:delete val="0"/>
        <c:axPos val="b"/>
        <c:numFmt formatCode="General" sourceLinked="1"/>
        <c:majorTickMark val="out"/>
        <c:minorTickMark val="cross"/>
        <c:tickLblPos val="nextTo"/>
        <c:crossAx val="101629952"/>
        <c:crosses val="autoZero"/>
        <c:auto val="1"/>
        <c:lblAlgn val="ctr"/>
        <c:lblOffset val="100"/>
        <c:noMultiLvlLbl val="1"/>
      </c:catAx>
      <c:valAx>
        <c:axId val="101629952"/>
        <c:scaling>
          <c:orientation val="minMax"/>
        </c:scaling>
        <c:delete val="0"/>
        <c:axPos val="l"/>
        <c:numFmt formatCode="General" sourceLinked="1"/>
        <c:majorTickMark val="out"/>
        <c:minorTickMark val="cross"/>
        <c:tickLblPos val="nextTo"/>
        <c:crossAx val="10161177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3.1965571848863776E-2"/>
          <c:y val="0.24819970638875669"/>
          <c:w val="0.72620478444671388"/>
          <c:h val="0.6095082011674458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počet zásahov</c:v>
                </c:pt>
              </c:strCache>
            </c:strRef>
          </c:tx>
          <c:invertIfNegative val="1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F66-47D5-B041-AC4F7B3FC2C6}"/>
                </c:ext>
              </c:extLst>
            </c:dLbl>
            <c:dLbl>
              <c:idx val="1"/>
              <c:layout>
                <c:manualLayout>
                  <c:x val="-3.8647072499473564E-3"/>
                  <c:y val="1.1111033343598644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24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400606424299819E-2"/>
                      <c:h val="7.493014047145776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EF66-47D5-B041-AC4F7B3FC2C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F66-47D5-B041-AC4F7B3FC2C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20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F66-47D5-B041-AC4F7B3FC2C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List1!$A$2:$A$9</c:f>
              <c:strCache>
                <c:ptCount val="8"/>
                <c:pt idx="0">
                  <c:v>DHZO Medzev</c:v>
                </c:pt>
                <c:pt idx="1">
                  <c:v>DHZO Jasov</c:v>
                </c:pt>
                <c:pt idx="2">
                  <c:v>DHZO Čečejovce</c:v>
                </c:pt>
                <c:pt idx="3">
                  <c:v>DHZO Poproč</c:v>
                </c:pt>
                <c:pt idx="4">
                  <c:v>DHZO Mokrance</c:v>
                </c:pt>
                <c:pt idx="5">
                  <c:v>DHZO Paňovce</c:v>
                </c:pt>
                <c:pt idx="6">
                  <c:v>DHZO Nováčany</c:v>
                </c:pt>
                <c:pt idx="7">
                  <c:v>DHZO Štós </c:v>
                </c:pt>
              </c:strCache>
            </c:strRef>
          </c:cat>
          <c:val>
            <c:numRef>
              <c:f>List1!$B$2:$B$9</c:f>
              <c:numCache>
                <c:formatCode>General</c:formatCode>
                <c:ptCount val="8"/>
                <c:pt idx="0">
                  <c:v>62</c:v>
                </c:pt>
                <c:pt idx="1">
                  <c:v>24</c:v>
                </c:pt>
                <c:pt idx="2">
                  <c:v>23</c:v>
                </c:pt>
                <c:pt idx="3">
                  <c:v>20</c:v>
                </c:pt>
                <c:pt idx="4">
                  <c:v>13</c:v>
                </c:pt>
                <c:pt idx="5">
                  <c:v>10</c:v>
                </c:pt>
                <c:pt idx="6">
                  <c:v>9</c:v>
                </c:pt>
                <c:pt idx="7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6-47D5-B041-AC4F7B3FC2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5628416"/>
        <c:axId val="105629952"/>
      </c:barChart>
      <c:catAx>
        <c:axId val="105628416"/>
        <c:scaling>
          <c:orientation val="minMax"/>
        </c:scaling>
        <c:delete val="0"/>
        <c:axPos val="b"/>
        <c:numFmt formatCode="General" sourceLinked="0"/>
        <c:majorTickMark val="out"/>
        <c:minorTickMark val="cross"/>
        <c:tickLblPos val="nextTo"/>
        <c:crossAx val="105629952"/>
        <c:crosses val="autoZero"/>
        <c:auto val="1"/>
        <c:lblAlgn val="ctr"/>
        <c:lblOffset val="100"/>
        <c:noMultiLvlLbl val="1"/>
      </c:catAx>
      <c:valAx>
        <c:axId val="105629952"/>
        <c:scaling>
          <c:orientation val="minMax"/>
        </c:scaling>
        <c:delete val="0"/>
        <c:axPos val="l"/>
        <c:numFmt formatCode="General" sourceLinked="1"/>
        <c:majorTickMark val="out"/>
        <c:minorTickMark val="cross"/>
        <c:tickLblPos val="nextTo"/>
        <c:crossAx val="10562841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7DA-4246-B4DF-66A9B50591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DA-4246-B4DF-66A9B50591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DA-4246-B4DF-66A9B505912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7DA-4246-B4DF-66A9B505912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7DA-4246-B4DF-66A9B50591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Hárok1!$A$2:$A$6</c:f>
              <c:strCache>
                <c:ptCount val="5"/>
                <c:pt idx="0">
                  <c:v>Technická pomoc</c:v>
                </c:pt>
                <c:pt idx="1">
                  <c:v>Požiar</c:v>
                </c:pt>
                <c:pt idx="2">
                  <c:v>Dopravná nehoda</c:v>
                </c:pt>
                <c:pt idx="3">
                  <c:v>Taktické cvičenie</c:v>
                </c:pt>
                <c:pt idx="4">
                  <c:v>Previerkové cvičenie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35</c:v>
                </c:pt>
                <c:pt idx="1">
                  <c:v>24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Hárok1!$B$1</c15:sqref>
                        </c15:formulaRef>
                      </c:ext>
                    </c:extLst>
                    <c:strCache>
                      <c:ptCount val="1"/>
                      <c:pt idx="0">
                        <c:v>Stĺpec2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EE29-434A-BF90-4469AB121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01.01.2024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7404"/>
            <a:ext cx="9144000" cy="930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Správa o činnosti DHZO Medzev     za rok 2023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Obrázek 3" descr="dhz_medze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5929330"/>
            <a:ext cx="928670" cy="9286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/>
              <a:t>Členovia zásahovej jednotky</a:t>
            </a:r>
            <a:br>
              <a:rPr lang="sk-SK"/>
            </a:br>
            <a:endParaRPr lang="sk-SK" dirty="0"/>
          </a:p>
        </p:txBody>
      </p:sp>
      <p:pic>
        <p:nvPicPr>
          <p:cNvPr id="5" name="Zástupný symbol pro obsah 4" descr="dhz_medzev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142268" y="5856268"/>
            <a:ext cx="1001732" cy="1001732"/>
          </a:xfrm>
        </p:spPr>
      </p:pic>
      <p:sp>
        <p:nvSpPr>
          <p:cNvPr id="10" name="TextovéPole 9"/>
          <p:cNvSpPr txBox="1"/>
          <p:nvPr/>
        </p:nvSpPr>
        <p:spPr>
          <a:xfrm>
            <a:off x="857224" y="1214422"/>
            <a:ext cx="4214842" cy="50783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sk-SK" sz="1200" dirty="0">
                <a:cs typeface="Times New Roman" pitchFamily="18" charset="0"/>
              </a:rPr>
              <a:t>Celkovo má zbor 21 zásahových hasičov pripravených kedykoľvek podať pomocnú ruku. </a:t>
            </a:r>
          </a:p>
          <a:p>
            <a:pPr algn="just"/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Predseda</a:t>
            </a:r>
            <a:r>
              <a:rPr lang="sk-SK" sz="1200" dirty="0">
                <a:cs typeface="Times New Roman" pitchFamily="18" charset="0"/>
              </a:rPr>
              <a:t> – Ing. </a:t>
            </a:r>
            <a:r>
              <a:rPr lang="sk-SK" sz="1200" dirty="0" err="1">
                <a:cs typeface="Times New Roman" pitchFamily="18" charset="0"/>
              </a:rPr>
              <a:t>Gerhard</a:t>
            </a:r>
            <a:r>
              <a:rPr lang="sk-SK" sz="1200" dirty="0">
                <a:cs typeface="Times New Roman" pitchFamily="18" charset="0"/>
              </a:rPr>
              <a:t> </a:t>
            </a:r>
            <a:r>
              <a:rPr lang="sk-SK" sz="1200" dirty="0" err="1">
                <a:cs typeface="Times New Roman" pitchFamily="18" charset="0"/>
              </a:rPr>
              <a:t>Ballasch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Veliteľ DHZO, vodič strojník, zdravotník </a:t>
            </a:r>
            <a:r>
              <a:rPr lang="sk-SK" sz="1200" dirty="0">
                <a:cs typeface="Times New Roman" pitchFamily="18" charset="0"/>
              </a:rPr>
              <a:t>– Karol </a:t>
            </a:r>
            <a:r>
              <a:rPr lang="sk-SK" sz="1200" dirty="0" err="1">
                <a:cs typeface="Times New Roman" pitchFamily="18" charset="0"/>
              </a:rPr>
              <a:t>Schmer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Veliteľ družstva, vodič strojník, záchranár  </a:t>
            </a:r>
            <a:r>
              <a:rPr lang="sk-SK" sz="1200" dirty="0">
                <a:cs typeface="Times New Roman" pitchFamily="18" charset="0"/>
              </a:rPr>
              <a:t>– Róbert </a:t>
            </a:r>
            <a:r>
              <a:rPr lang="sk-SK" sz="1200" dirty="0" err="1">
                <a:cs typeface="Times New Roman" pitchFamily="18" charset="0"/>
              </a:rPr>
              <a:t>Frantz</a:t>
            </a:r>
            <a:r>
              <a:rPr lang="sk-SK" sz="1200" dirty="0">
                <a:cs typeface="Times New Roman" pitchFamily="18" charset="0"/>
              </a:rPr>
              <a:t> ml.</a:t>
            </a:r>
          </a:p>
          <a:p>
            <a:pPr algn="just"/>
            <a:r>
              <a:rPr lang="sk-SK" sz="1200" b="1" dirty="0">
                <a:cs typeface="Times New Roman" pitchFamily="18" charset="0"/>
              </a:rPr>
              <a:t>Veliteľ družstva, strojník, zdravotník </a:t>
            </a:r>
            <a:r>
              <a:rPr lang="sk-SK" sz="1200" dirty="0">
                <a:cs typeface="Times New Roman" pitchFamily="18" charset="0"/>
              </a:rPr>
              <a:t>– Pavol </a:t>
            </a:r>
            <a:r>
              <a:rPr lang="sk-SK" sz="1200" dirty="0" err="1">
                <a:cs typeface="Times New Roman" pitchFamily="18" charset="0"/>
              </a:rPr>
              <a:t>Špegar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Veliteľ družstva, zdravotník </a:t>
            </a:r>
            <a:r>
              <a:rPr lang="sk-SK" sz="1200" dirty="0">
                <a:cs typeface="Times New Roman" pitchFamily="18" charset="0"/>
              </a:rPr>
              <a:t>– Erik </a:t>
            </a:r>
            <a:r>
              <a:rPr lang="sk-SK" sz="1200" dirty="0" err="1">
                <a:cs typeface="Times New Roman" pitchFamily="18" charset="0"/>
              </a:rPr>
              <a:t>Hähnl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Veliteľ družstva, zdravotník </a:t>
            </a:r>
            <a:r>
              <a:rPr lang="sk-SK" sz="1200" dirty="0">
                <a:cs typeface="Times New Roman" pitchFamily="18" charset="0"/>
              </a:rPr>
              <a:t>– Samuel </a:t>
            </a:r>
            <a:r>
              <a:rPr lang="sk-SK" sz="1200" dirty="0" err="1">
                <a:cs typeface="Times New Roman" pitchFamily="18" charset="0"/>
              </a:rPr>
              <a:t>Schmer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Technik strojnej služby, vodič strojník </a:t>
            </a:r>
            <a:r>
              <a:rPr lang="sk-SK" sz="1200" dirty="0">
                <a:cs typeface="Times New Roman" pitchFamily="18" charset="0"/>
              </a:rPr>
              <a:t>– Jozef </a:t>
            </a:r>
            <a:r>
              <a:rPr lang="sk-SK" sz="1200" dirty="0" err="1">
                <a:cs typeface="Times New Roman" pitchFamily="18" charset="0"/>
              </a:rPr>
              <a:t>Štark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Vodič strojník </a:t>
            </a:r>
            <a:r>
              <a:rPr lang="sk-SK" sz="1200" dirty="0">
                <a:cs typeface="Times New Roman" pitchFamily="18" charset="0"/>
              </a:rPr>
              <a:t>– Radoslav Michalko</a:t>
            </a: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hasič, vodič strojník </a:t>
            </a:r>
            <a:r>
              <a:rPr lang="sk-SK" sz="1200" dirty="0">
                <a:cs typeface="Times New Roman" pitchFamily="18" charset="0"/>
              </a:rPr>
              <a:t>–</a:t>
            </a:r>
            <a:r>
              <a:rPr lang="sk-SK" sz="1200" b="1" dirty="0">
                <a:cs typeface="Times New Roman" pitchFamily="18" charset="0"/>
              </a:rPr>
              <a:t> </a:t>
            </a:r>
            <a:r>
              <a:rPr lang="sk-SK" sz="1200" dirty="0">
                <a:cs typeface="Times New Roman" pitchFamily="18" charset="0"/>
              </a:rPr>
              <a:t>Matúš Petro</a:t>
            </a:r>
            <a:endParaRPr lang="sk-SK" sz="1200" b="1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hasič, strojník </a:t>
            </a:r>
            <a:r>
              <a:rPr lang="sk-SK" sz="1200" dirty="0">
                <a:cs typeface="Times New Roman" pitchFamily="18" charset="0"/>
              </a:rPr>
              <a:t>– Martin </a:t>
            </a:r>
            <a:r>
              <a:rPr lang="sk-SK" sz="1200" dirty="0" err="1">
                <a:cs typeface="Times New Roman" pitchFamily="18" charset="0"/>
              </a:rPr>
              <a:t>Schmogner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</a:t>
            </a:r>
            <a:r>
              <a:rPr lang="sk-SK" sz="1200" dirty="0">
                <a:cs typeface="Times New Roman" pitchFamily="18" charset="0"/>
              </a:rPr>
              <a:t> – Simon </a:t>
            </a:r>
            <a:r>
              <a:rPr lang="sk-SK" sz="1200" dirty="0" err="1">
                <a:cs typeface="Times New Roman" pitchFamily="18" charset="0"/>
              </a:rPr>
              <a:t>Nižník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</a:t>
            </a:r>
            <a:r>
              <a:rPr lang="sk-SK" sz="1200" dirty="0">
                <a:cs typeface="Times New Roman" pitchFamily="18" charset="0"/>
              </a:rPr>
              <a:t> – Milan </a:t>
            </a:r>
            <a:r>
              <a:rPr lang="sk-SK" sz="1200" dirty="0" err="1">
                <a:cs typeface="Times New Roman" pitchFamily="18" charset="0"/>
              </a:rPr>
              <a:t>Karčak</a:t>
            </a:r>
            <a:r>
              <a:rPr lang="sk-SK" sz="1200" dirty="0">
                <a:cs typeface="Times New Roman" pitchFamily="18" charset="0"/>
              </a:rPr>
              <a:t> ml.</a:t>
            </a: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</a:t>
            </a:r>
            <a:r>
              <a:rPr lang="sk-SK" sz="1200" dirty="0">
                <a:cs typeface="Times New Roman" pitchFamily="18" charset="0"/>
              </a:rPr>
              <a:t> – Ing. Ján </a:t>
            </a:r>
            <a:r>
              <a:rPr lang="sk-SK" sz="1200" dirty="0" err="1">
                <a:cs typeface="Times New Roman" pitchFamily="18" charset="0"/>
              </a:rPr>
              <a:t>Gedeon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 </a:t>
            </a:r>
            <a:r>
              <a:rPr lang="sk-SK" sz="1200" dirty="0">
                <a:cs typeface="Times New Roman" pitchFamily="18" charset="0"/>
              </a:rPr>
              <a:t>– Róbert </a:t>
            </a:r>
            <a:r>
              <a:rPr lang="sk-SK" sz="1200" dirty="0" err="1">
                <a:cs typeface="Times New Roman" pitchFamily="18" charset="0"/>
              </a:rPr>
              <a:t>Rick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</a:t>
            </a:r>
            <a:r>
              <a:rPr lang="sk-SK" sz="1200" dirty="0">
                <a:cs typeface="Times New Roman" pitchFamily="18" charset="0"/>
              </a:rPr>
              <a:t> – Miroslav Urda</a:t>
            </a: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</a:t>
            </a:r>
            <a:r>
              <a:rPr lang="sk-SK" sz="1200" dirty="0">
                <a:cs typeface="Times New Roman" pitchFamily="18" charset="0"/>
              </a:rPr>
              <a:t> – Dana Malíková</a:t>
            </a:r>
          </a:p>
          <a:p>
            <a:pPr algn="just"/>
            <a:r>
              <a:rPr lang="sk-SK" sz="1200" b="1" dirty="0">
                <a:cs typeface="Times New Roman" pitchFamily="18" charset="0"/>
              </a:rPr>
              <a:t>Starší hasič </a:t>
            </a:r>
            <a:r>
              <a:rPr lang="sk-SK" sz="1200" dirty="0">
                <a:cs typeface="Times New Roman" pitchFamily="18" charset="0"/>
              </a:rPr>
              <a:t>– Markus </a:t>
            </a:r>
            <a:r>
              <a:rPr lang="sk-SK" sz="1200" dirty="0" err="1">
                <a:cs typeface="Times New Roman" pitchFamily="18" charset="0"/>
              </a:rPr>
              <a:t>Majančík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Hasič (bez ZK) </a:t>
            </a:r>
            <a:r>
              <a:rPr lang="sk-SK" sz="1200" dirty="0">
                <a:cs typeface="Times New Roman" pitchFamily="18" charset="0"/>
              </a:rPr>
              <a:t>– Kristián </a:t>
            </a:r>
            <a:r>
              <a:rPr lang="sk-SK" sz="1200" dirty="0" err="1">
                <a:cs typeface="Times New Roman" pitchFamily="18" charset="0"/>
              </a:rPr>
              <a:t>Špegár</a:t>
            </a:r>
            <a:endParaRPr lang="sk-SK" sz="1200" dirty="0">
              <a:cs typeface="Times New Roman" pitchFamily="18" charset="0"/>
            </a:endParaRPr>
          </a:p>
          <a:p>
            <a:pPr algn="just"/>
            <a:r>
              <a:rPr lang="sk-SK" sz="1200" b="1" dirty="0">
                <a:cs typeface="Times New Roman" pitchFamily="18" charset="0"/>
              </a:rPr>
              <a:t>Hasič (bez ZK) </a:t>
            </a:r>
            <a:r>
              <a:rPr lang="sk-SK" sz="1200" dirty="0">
                <a:cs typeface="Times New Roman" pitchFamily="18" charset="0"/>
              </a:rPr>
              <a:t>– Kristián </a:t>
            </a:r>
            <a:r>
              <a:rPr lang="sk-SK" sz="1200" dirty="0" err="1">
                <a:cs typeface="Times New Roman" pitchFamily="18" charset="0"/>
              </a:rPr>
              <a:t>Halčišák</a:t>
            </a:r>
            <a:r>
              <a:rPr lang="sk-SK" sz="1200" dirty="0">
                <a:cs typeface="Times New Roman" pitchFamily="18" charset="0"/>
              </a:rPr>
              <a:t> </a:t>
            </a:r>
          </a:p>
          <a:p>
            <a:pPr algn="just"/>
            <a:r>
              <a:rPr lang="sk-SK" sz="1200" b="1" dirty="0">
                <a:cs typeface="Times New Roman" pitchFamily="18" charset="0"/>
              </a:rPr>
              <a:t>Hasič (bez ZK) </a:t>
            </a:r>
            <a:r>
              <a:rPr lang="sk-SK" sz="1200" dirty="0">
                <a:cs typeface="Times New Roman" pitchFamily="18" charset="0"/>
              </a:rPr>
              <a:t>– Róbert Frantz st.</a:t>
            </a:r>
          </a:p>
          <a:p>
            <a:pPr algn="just"/>
            <a:r>
              <a:rPr lang="sk-SK" sz="1200" b="1" dirty="0">
                <a:cs typeface="Times New Roman" pitchFamily="18" charset="0"/>
              </a:rPr>
              <a:t>Hasič (bez ZK) </a:t>
            </a:r>
            <a:r>
              <a:rPr lang="sk-SK" sz="1200" dirty="0">
                <a:cs typeface="Times New Roman" pitchFamily="18" charset="0"/>
              </a:rPr>
              <a:t>– Patrik </a:t>
            </a:r>
            <a:r>
              <a:rPr lang="sk-SK" sz="1200" dirty="0" err="1">
                <a:cs typeface="Times New Roman" pitchFamily="18" charset="0"/>
              </a:rPr>
              <a:t>Jerga</a:t>
            </a:r>
            <a:endParaRPr lang="sk-SK" sz="1200" dirty="0">
              <a:cs typeface="Times New Roman" pitchFamily="18" charset="0"/>
            </a:endParaRPr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</p:txBody>
      </p:sp>
      <p:pic>
        <p:nvPicPr>
          <p:cNvPr id="6" name="Obrázok 5" descr="Obrázok, na ktorom je hasič, záchranné zložky, exteriér, oheň&#10;&#10;Automaticky generovaný popis">
            <a:extLst>
              <a:ext uri="{FF2B5EF4-FFF2-40B4-BE49-F238E27FC236}">
                <a16:creationId xmlns:a16="http://schemas.microsoft.com/office/drawing/2014/main" id="{E3B2B9BD-A474-E577-8C5B-3DA9D923EC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792" y="2622857"/>
            <a:ext cx="3923928" cy="276351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Vozový park DHZO Medzev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200" dirty="0" err="1"/>
              <a:t>Iveco</a:t>
            </a:r>
            <a:r>
              <a:rPr lang="sk-SK" sz="1200" dirty="0"/>
              <a:t> </a:t>
            </a:r>
            <a:r>
              <a:rPr lang="sk-SK" sz="1200" dirty="0" err="1"/>
              <a:t>Daily</a:t>
            </a:r>
            <a:r>
              <a:rPr lang="sk-SK" sz="1200" dirty="0"/>
              <a:t> CAS 15</a:t>
            </a:r>
          </a:p>
          <a:p>
            <a:r>
              <a:rPr lang="sk-SK" sz="1200" dirty="0"/>
              <a:t>Mercedes </a:t>
            </a:r>
            <a:r>
              <a:rPr lang="sk-SK" sz="1200" dirty="0" err="1"/>
              <a:t>Benz</a:t>
            </a:r>
            <a:r>
              <a:rPr lang="sk-SK" sz="1200" dirty="0"/>
              <a:t> 1113 CAS 16</a:t>
            </a:r>
          </a:p>
          <a:p>
            <a:r>
              <a:rPr lang="sk-SK" sz="1200" dirty="0" err="1"/>
              <a:t>Liaz</a:t>
            </a:r>
            <a:r>
              <a:rPr lang="sk-SK" sz="1200" dirty="0"/>
              <a:t> 706 RTHP CAS 25</a:t>
            </a:r>
          </a:p>
          <a:p>
            <a:r>
              <a:rPr lang="sk-SK" sz="1200" dirty="0"/>
              <a:t>Tatra 815 CAS 32</a:t>
            </a:r>
          </a:p>
          <a:p>
            <a:r>
              <a:rPr lang="sk-SK" sz="1200" dirty="0"/>
              <a:t>Protipovodňový vozík</a:t>
            </a:r>
          </a:p>
          <a:p>
            <a:r>
              <a:rPr lang="sk-SK" sz="1200" dirty="0"/>
              <a:t>Vozík valník </a:t>
            </a:r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  <a:p>
            <a:endParaRPr lang="sk-SK" sz="1200" dirty="0"/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868" y="5857868"/>
            <a:ext cx="1000132" cy="1000132"/>
          </a:xfrm>
          <a:prstGeom prst="rect">
            <a:avLst/>
          </a:prstGeom>
        </p:spPr>
      </p:pic>
      <p:pic>
        <p:nvPicPr>
          <p:cNvPr id="6" name="Obrázek 5" descr="121070582_926554091085596_851149105438729601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1571612"/>
            <a:ext cx="5072066" cy="3345880"/>
          </a:xfrm>
          <a:prstGeom prst="rect">
            <a:avLst/>
          </a:prstGeom>
        </p:spPr>
      </p:pic>
      <p:pic>
        <p:nvPicPr>
          <p:cNvPr id="9" name="Obrázok 8" descr="Obrázok, na ktorom je exteriér, doprava, nebo, vozidlo&#10;&#10;Automaticky generovaný popis">
            <a:extLst>
              <a:ext uri="{FF2B5EF4-FFF2-40B4-BE49-F238E27FC236}">
                <a16:creationId xmlns:a16="http://schemas.microsoft.com/office/drawing/2014/main" id="{AB7E0885-D63E-19DA-BD1B-61B648FB21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26" y="3175438"/>
            <a:ext cx="3232387" cy="242429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Počet zásahov DHZO v roku 2023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sk-SK" sz="1400" dirty="0">
                <a:latin typeface="Times New Roman" pitchFamily="18" charset="0"/>
                <a:cs typeface="Times New Roman" pitchFamily="18" charset="0"/>
              </a:rPr>
              <a:t>Podľa Vyhlášky 611/2006 </a:t>
            </a:r>
            <a:r>
              <a:rPr lang="sk-SK" sz="1400" dirty="0" err="1">
                <a:latin typeface="Times New Roman" pitchFamily="18" charset="0"/>
                <a:cs typeface="Times New Roman" pitchFamily="18" charset="0"/>
              </a:rPr>
              <a:t>Z.z</a:t>
            </a:r>
            <a:r>
              <a:rPr lang="sk-SK" sz="1400" dirty="0">
                <a:latin typeface="Times New Roman" pitchFamily="18" charset="0"/>
                <a:cs typeface="Times New Roman" pitchFamily="18" charset="0"/>
              </a:rPr>
              <a:t> MV SR o hasičských jednotkách DHZO Medzev je v celoplošnom rozmiestnení síl a prostriedkov zaradené v kategórii </a:t>
            </a:r>
            <a:r>
              <a:rPr lang="sk-SK" sz="14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k-SK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k-SK" sz="1400" i="1" dirty="0">
                <a:latin typeface="Times New Roman" pitchFamily="18" charset="0"/>
                <a:cs typeface="Times New Roman" pitchFamily="18" charset="0"/>
              </a:rPr>
              <a:t>(hasičská jednotka určená pre katastrálne územie  obce so stupňom nebezpečenstva V. až VII), </a:t>
            </a:r>
            <a:r>
              <a:rPr lang="sk-SK" sz="1400" dirty="0">
                <a:latin typeface="Times New Roman" pitchFamily="18" charset="0"/>
                <a:cs typeface="Times New Roman" pitchFamily="18" charset="0"/>
              </a:rPr>
              <a:t>čo znamená, že máme povinnosť v prípade  nežiadúcej  udalosti (zásah) vykonať výjazd jednotky do 10 minút od ohlásenia udalosti v minimálnom počte 1+3</a:t>
            </a:r>
          </a:p>
          <a:p>
            <a:pPr algn="just">
              <a:lnSpc>
                <a:spcPct val="200000"/>
              </a:lnSpc>
            </a:pPr>
            <a:r>
              <a:rPr lang="sk-SK" sz="1400" dirty="0">
                <a:latin typeface="Times New Roman" pitchFamily="18" charset="0"/>
                <a:cs typeface="Times New Roman" pitchFamily="18" charset="0"/>
              </a:rPr>
              <a:t>V roku 2023 sme boli privolaní celkovo k </a:t>
            </a:r>
            <a:r>
              <a:rPr lang="sk-SK" sz="1400" b="1" dirty="0">
                <a:latin typeface="Times New Roman" pitchFamily="18" charset="0"/>
                <a:cs typeface="Times New Roman" pitchFamily="18" charset="0"/>
              </a:rPr>
              <a:t>62</a:t>
            </a:r>
            <a:r>
              <a:rPr lang="sk-SK" sz="1400" dirty="0">
                <a:latin typeface="Times New Roman" pitchFamily="18" charset="0"/>
                <a:cs typeface="Times New Roman" pitchFamily="18" charset="0"/>
              </a:rPr>
              <a:t> udalostiam v katastri nášho mesta, ale aj mimo neho</a:t>
            </a:r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  <p:pic>
        <p:nvPicPr>
          <p:cNvPr id="7" name="Obrázok 6" descr="Obrázok, na ktorom je vozidlo, exteriér, oheň, pozemné vozidlo&#10;&#10;Automaticky generovaný popis">
            <a:extLst>
              <a:ext uri="{FF2B5EF4-FFF2-40B4-BE49-F238E27FC236}">
                <a16:creationId xmlns:a16="http://schemas.microsoft.com/office/drawing/2014/main" id="{2C9100F9-199E-A787-0322-0AC566C597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64" y="4005064"/>
            <a:ext cx="3419872" cy="21987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08459"/>
            <a:ext cx="8229600" cy="1143000"/>
          </a:xfrm>
        </p:spPr>
        <p:txBody>
          <a:bodyPr/>
          <a:lstStyle/>
          <a:p>
            <a:r>
              <a:rPr lang="sk-SK" dirty="0"/>
              <a:t>Počet zásahov v predošlých rokoch</a:t>
            </a: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0686360"/>
              </p:ext>
            </p:extLst>
          </p:nvPr>
        </p:nvGraphicFramePr>
        <p:xfrm>
          <a:off x="500034" y="1571612"/>
          <a:ext cx="7729534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Prehľad zásahov okolitých obcí za rok 2023</a:t>
            </a:r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124235"/>
              </p:ext>
            </p:extLst>
          </p:nvPr>
        </p:nvGraphicFramePr>
        <p:xfrm>
          <a:off x="428596" y="1357299"/>
          <a:ext cx="8215370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AD5172-F08B-E473-EE44-7577E88B4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Typy zásahov</a:t>
            </a:r>
          </a:p>
        </p:txBody>
      </p:sp>
      <p:graphicFrame>
        <p:nvGraphicFramePr>
          <p:cNvPr id="6" name="Zástupný objekt pre obsah 5">
            <a:extLst>
              <a:ext uri="{FF2B5EF4-FFF2-40B4-BE49-F238E27FC236}">
                <a16:creationId xmlns:a16="http://schemas.microsoft.com/office/drawing/2014/main" id="{C209FBBE-2F00-703F-F3E2-BABE8A9F1B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463758"/>
              </p:ext>
            </p:extLst>
          </p:nvPr>
        </p:nvGraphicFramePr>
        <p:xfrm>
          <a:off x="611560" y="116601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bdélník 3">
            <a:extLst>
              <a:ext uri="{FF2B5EF4-FFF2-40B4-BE49-F238E27FC236}">
                <a16:creationId xmlns:a16="http://schemas.microsoft.com/office/drawing/2014/main" id="{C0AD342C-8C5B-63BC-DD3B-76CADEE46B6E}"/>
              </a:ext>
            </a:extLst>
          </p:cNvPr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8" name="Zástupný symbol pro obsah 4" descr="dhz_medzev.png">
            <a:extLst>
              <a:ext uri="{FF2B5EF4-FFF2-40B4-BE49-F238E27FC236}">
                <a16:creationId xmlns:a16="http://schemas.microsoft.com/office/drawing/2014/main" id="{6FB0CF27-8069-26DB-3F30-70EC4A6A8A8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50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Požiar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sk-SK" sz="1400" dirty="0"/>
              <a:t>V roku 2023 sme zasahovali pri dvoch požiaroch budov</a:t>
            </a:r>
          </a:p>
          <a:p>
            <a:pPr algn="just">
              <a:lnSpc>
                <a:spcPct val="200000"/>
              </a:lnSpc>
            </a:pPr>
            <a:r>
              <a:rPr lang="sk-SK" sz="1400" dirty="0"/>
              <a:t>V jedenástich prípadoch išlo o veľkokapacitný kontajner v </a:t>
            </a:r>
            <a:r>
              <a:rPr lang="sk-SK" sz="1400" dirty="0" err="1"/>
              <a:t>Šugovskej</a:t>
            </a:r>
            <a:r>
              <a:rPr lang="sk-SK" sz="1400" dirty="0"/>
              <a:t> doline</a:t>
            </a:r>
          </a:p>
          <a:p>
            <a:pPr algn="just">
              <a:lnSpc>
                <a:spcPct val="200000"/>
              </a:lnSpc>
            </a:pPr>
            <a:r>
              <a:rPr lang="sk-SK" sz="1400" dirty="0"/>
              <a:t>Jedenkrát sme zasahovali pri požiari komína</a:t>
            </a:r>
          </a:p>
          <a:p>
            <a:pPr algn="just">
              <a:lnSpc>
                <a:spcPct val="200000"/>
              </a:lnSpc>
            </a:pPr>
            <a:r>
              <a:rPr lang="sk-SK" sz="1400" dirty="0"/>
              <a:t>V ostatných desiatich prípadoch sa jednalo o požiare v prírodnom prostredí a to najmä lesy, lúky a polia</a:t>
            </a:r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  <p:pic>
        <p:nvPicPr>
          <p:cNvPr id="11" name="Obrázok 10" descr="Obrázok, na ktorom je exteriér, pozemné vozidlo, strom, nebo&#10;&#10;Automaticky generovaný popis">
            <a:extLst>
              <a:ext uri="{FF2B5EF4-FFF2-40B4-BE49-F238E27FC236}">
                <a16:creationId xmlns:a16="http://schemas.microsoft.com/office/drawing/2014/main" id="{1C448E8F-51FA-FE89-9BDB-44D4911B4E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92" y="3632131"/>
            <a:ext cx="2843808" cy="2132856"/>
          </a:xfrm>
          <a:prstGeom prst="rect">
            <a:avLst/>
          </a:prstGeom>
        </p:spPr>
      </p:pic>
      <p:pic>
        <p:nvPicPr>
          <p:cNvPr id="13" name="Obrázok 12" descr="Obrázok, na ktorom je exteriér, znečistenie, explózia, hasič&#10;&#10;Automaticky generovaný popis">
            <a:extLst>
              <a:ext uri="{FF2B5EF4-FFF2-40B4-BE49-F238E27FC236}">
                <a16:creationId xmlns:a16="http://schemas.microsoft.com/office/drawing/2014/main" id="{2A9DC8CC-E0B8-8A1F-3202-91B4BCDC46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38205"/>
            <a:ext cx="4211960" cy="2966372"/>
          </a:xfrm>
          <a:prstGeom prst="rect">
            <a:avLst/>
          </a:prstGeom>
        </p:spPr>
      </p:pic>
      <p:pic>
        <p:nvPicPr>
          <p:cNvPr id="15" name="Obrázok 14" descr="Obrázok, na ktorom je oblak, exteriér, príroda, nebo&#10;&#10;Automaticky generovaný popis">
            <a:extLst>
              <a:ext uri="{FF2B5EF4-FFF2-40B4-BE49-F238E27FC236}">
                <a16:creationId xmlns:a16="http://schemas.microsoft.com/office/drawing/2014/main" id="{9CE579B2-26F1-5CB1-E2FE-24EB75C25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504" y="108223"/>
            <a:ext cx="2843808" cy="20271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Technická pomoc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sk-SK" sz="1400" dirty="0"/>
              <a:t>Počas roku 2023 sme zasahovali v súvislosti s povodňovou aktivitou celkom pri štrnástich udalostiach</a:t>
            </a:r>
          </a:p>
          <a:p>
            <a:pPr algn="just">
              <a:lnSpc>
                <a:spcPct val="200000"/>
              </a:lnSpc>
            </a:pPr>
            <a:r>
              <a:rPr lang="sk-SK" sz="1400" dirty="0"/>
              <a:t>V ďalších desiatich prípadoch išlo o popadané stromy na cestnej komunikácii, ktoré ohrozovali bezpečnosť cestnej premávky a tvorili prekážku na cestnej komunikácii</a:t>
            </a:r>
          </a:p>
          <a:p>
            <a:pPr algn="just">
              <a:lnSpc>
                <a:spcPct val="200000"/>
              </a:lnSpc>
            </a:pPr>
            <a:r>
              <a:rPr lang="sk-SK" sz="1400" dirty="0"/>
              <a:t>K sprejazdneniu cestnej komunikácii sme vykonali výjazd šesťkrát</a:t>
            </a:r>
          </a:p>
          <a:p>
            <a:pPr algn="just">
              <a:lnSpc>
                <a:spcPct val="200000"/>
              </a:lnSpc>
            </a:pPr>
            <a:r>
              <a:rPr lang="sk-SK" sz="1400" dirty="0"/>
              <a:t>Pri úniku prevádzkových kvapalín sme zasahovali trikrát</a:t>
            </a:r>
          </a:p>
          <a:p>
            <a:pPr algn="just">
              <a:lnSpc>
                <a:spcPct val="200000"/>
              </a:lnSpc>
            </a:pPr>
            <a:r>
              <a:rPr lang="sk-SK" sz="1400" dirty="0"/>
              <a:t>Na odchyt bodavého hmyzu sme vykonali dve zásahy</a:t>
            </a:r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  <p:pic>
        <p:nvPicPr>
          <p:cNvPr id="9" name="Obrázok 8" descr="Obrázok, na ktorom je exteriér, strom, rastlina, nebo&#10;&#10;Automaticky generovaný popis">
            <a:extLst>
              <a:ext uri="{FF2B5EF4-FFF2-40B4-BE49-F238E27FC236}">
                <a16:creationId xmlns:a16="http://schemas.microsoft.com/office/drawing/2014/main" id="{0C456F7B-E719-B155-ACD8-20EA8100A2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78" y="2618160"/>
            <a:ext cx="2202116" cy="3055546"/>
          </a:xfrm>
          <a:prstGeom prst="rect">
            <a:avLst/>
          </a:prstGeom>
        </p:spPr>
      </p:pic>
      <p:pic>
        <p:nvPicPr>
          <p:cNvPr id="11" name="Obrázok 10" descr="Obrázok, na ktorom je exteriér, oblak, vegetácia, nebo&#10;&#10;Automaticky generovaný popis">
            <a:extLst>
              <a:ext uri="{FF2B5EF4-FFF2-40B4-BE49-F238E27FC236}">
                <a16:creationId xmlns:a16="http://schemas.microsoft.com/office/drawing/2014/main" id="{ACE2978F-CC7B-2C61-C721-E7F371B88A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475737"/>
            <a:ext cx="2808312" cy="199462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sk-SK" dirty="0"/>
              <a:t>Dopravná nehoda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r>
              <a:rPr lang="sk-SK" sz="1400" dirty="0"/>
              <a:t>Počas roku 2023 sme zasahovali pri jednej dopravnej nehode</a:t>
            </a:r>
          </a:p>
          <a:p>
            <a:endParaRPr lang="sk-SK" sz="1400" dirty="0"/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  <p:pic>
        <p:nvPicPr>
          <p:cNvPr id="9" name="Obrázok 8" descr="Obrázok, na ktorom je exteriér, vozidlo, pozemné vozidlo, koleso&#10;&#10;Automaticky generovaný popis">
            <a:extLst>
              <a:ext uri="{FF2B5EF4-FFF2-40B4-BE49-F238E27FC236}">
                <a16:creationId xmlns:a16="http://schemas.microsoft.com/office/drawing/2014/main" id="{3E687600-C479-EC5A-3C09-CF0F717EB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132856"/>
            <a:ext cx="4953000" cy="35221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5774" y="209208"/>
            <a:ext cx="7972452" cy="511156"/>
          </a:xfrm>
        </p:spPr>
        <p:txBody>
          <a:bodyPr>
            <a:normAutofit fontScale="90000"/>
          </a:bodyPr>
          <a:lstStyle/>
          <a:p>
            <a:r>
              <a:rPr lang="sk-SK" dirty="0"/>
              <a:t>Previerkové a taktické cvičenia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sk-SK" sz="1400" dirty="0"/>
              <a:t>7.8.2023 nám bol ohlásený požiar bytu KOS HaZZ Košice. V tomto prípade sa jednalo o previerkové cvičenie, ktoré vykonalo OR HaZZ Košice-okolie, aby preverili pripravenosť a akcieschopnosť DHZO Medzev</a:t>
            </a:r>
          </a:p>
          <a:p>
            <a:pPr>
              <a:lnSpc>
                <a:spcPct val="200000"/>
              </a:lnSpc>
            </a:pPr>
            <a:r>
              <a:rPr lang="sk-SK" sz="1400" dirty="0"/>
              <a:t>29.4.2023 prebehlo taktické cvičenie s námetom ,,požiar lesa,, v katastri obce Zlatá Idka</a:t>
            </a:r>
          </a:p>
          <a:p>
            <a:pPr>
              <a:lnSpc>
                <a:spcPct val="200000"/>
              </a:lnSpc>
            </a:pPr>
            <a:r>
              <a:rPr lang="sk-SK" sz="1400" dirty="0"/>
              <a:t>30.8.2023 prebehlo taktické cvičenie s námetom ,,požiar chaty a lesa,, v katastri obce Štós</a:t>
            </a:r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  <p:pic>
        <p:nvPicPr>
          <p:cNvPr id="10" name="Obrázok 9" descr="Obrázok, na ktorom je exteriér, strom, hasič, tráva&#10;&#10;Automaticky generovaný popis">
            <a:extLst>
              <a:ext uri="{FF2B5EF4-FFF2-40B4-BE49-F238E27FC236}">
                <a16:creationId xmlns:a16="http://schemas.microsoft.com/office/drawing/2014/main" id="{64CCFBF4-F480-0CB2-862C-E293A247B8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88764"/>
            <a:ext cx="4637487" cy="2612932"/>
          </a:xfrm>
          <a:prstGeom prst="rect">
            <a:avLst/>
          </a:prstGeom>
        </p:spPr>
      </p:pic>
      <p:pic>
        <p:nvPicPr>
          <p:cNvPr id="12" name="Obrázok 11" descr="Obrázok, na ktorom je exteriér, nebo, vozidlo, auto&#10;&#10;Automaticky generovaný popis">
            <a:extLst>
              <a:ext uri="{FF2B5EF4-FFF2-40B4-BE49-F238E27FC236}">
                <a16:creationId xmlns:a16="http://schemas.microsoft.com/office/drawing/2014/main" id="{B4983364-46F0-AC90-EB2A-A8B06BF353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8764"/>
            <a:ext cx="1884899" cy="387750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sk-SK" dirty="0"/>
              <a:t>Počet zásahov podľa druhu techniky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sk-SK" sz="1400" dirty="0"/>
              <a:t>CAS 15 </a:t>
            </a:r>
            <a:r>
              <a:rPr lang="sk-SK" sz="1400" dirty="0" err="1"/>
              <a:t>Iveco</a:t>
            </a:r>
            <a:r>
              <a:rPr lang="sk-SK" sz="1400" dirty="0"/>
              <a:t> </a:t>
            </a:r>
            <a:r>
              <a:rPr lang="sk-SK" sz="1400" dirty="0" err="1"/>
              <a:t>Daily</a:t>
            </a:r>
            <a:r>
              <a:rPr lang="sk-SK" sz="1400" dirty="0"/>
              <a:t>			29</a:t>
            </a:r>
          </a:p>
          <a:p>
            <a:pPr>
              <a:lnSpc>
                <a:spcPct val="200000"/>
              </a:lnSpc>
            </a:pPr>
            <a:r>
              <a:rPr lang="sk-SK" sz="1400" dirty="0"/>
              <a:t>CAS 16 Mercedes </a:t>
            </a:r>
            <a:r>
              <a:rPr lang="sk-SK" sz="1400" dirty="0" err="1"/>
              <a:t>Benz</a:t>
            </a:r>
            <a:r>
              <a:rPr lang="sk-SK" sz="1400" dirty="0"/>
              <a:t> 1113		27	</a:t>
            </a:r>
          </a:p>
          <a:p>
            <a:pPr>
              <a:lnSpc>
                <a:spcPct val="200000"/>
              </a:lnSpc>
            </a:pPr>
            <a:r>
              <a:rPr lang="sk-SK" sz="1400" dirty="0"/>
              <a:t>CAS 32 Tatra 815			11</a:t>
            </a:r>
          </a:p>
          <a:p>
            <a:pPr>
              <a:lnSpc>
                <a:spcPct val="200000"/>
              </a:lnSpc>
            </a:pPr>
            <a:r>
              <a:rPr lang="sk-SK" sz="1400" dirty="0"/>
              <a:t>CAS 25 </a:t>
            </a:r>
            <a:r>
              <a:rPr lang="sk-SK" sz="1400" dirty="0" err="1"/>
              <a:t>Liaz</a:t>
            </a:r>
            <a:r>
              <a:rPr lang="sk-SK" sz="1400" dirty="0"/>
              <a:t> 706 RTHP		1</a:t>
            </a:r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Záver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sk-SK" sz="1400" dirty="0"/>
              <a:t>Cieľom hasičov z Medzeva je záchrana života, majetku a zdravia osôb pri rôznych nežiaducich udalostiach             v katastri nášho mesta, ale i mimo neho.</a:t>
            </a:r>
          </a:p>
          <a:p>
            <a:pPr algn="ctr">
              <a:lnSpc>
                <a:spcPct val="200000"/>
              </a:lnSpc>
              <a:buNone/>
            </a:pPr>
            <a:r>
              <a:rPr lang="sk-SK" sz="1400" dirty="0"/>
              <a:t>Preto všetok svoj voľný čas a energiu vkladáme príprave, školeniam a údržbe techniky, aby sme boli vždy pripravení pomôcť ľuďom v núdzi.</a:t>
            </a:r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2268" y="5856268"/>
            <a:ext cx="1001732" cy="10017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dirty="0"/>
              <a:t>Ďakujem za pozornosť</a:t>
            </a:r>
          </a:p>
          <a:p>
            <a:pPr algn="ctr">
              <a:buNone/>
            </a:pPr>
            <a:r>
              <a:rPr lang="sk-SK" sz="1000" dirty="0"/>
              <a:t>Tajomník výboru, veliteľ družstva Róbert </a:t>
            </a:r>
            <a:r>
              <a:rPr lang="sk-SK" sz="1000" dirty="0" err="1"/>
              <a:t>Frantz</a:t>
            </a:r>
            <a:endParaRPr lang="sk-SK" sz="1000" dirty="0"/>
          </a:p>
        </p:txBody>
      </p:sp>
      <p:sp>
        <p:nvSpPr>
          <p:cNvPr id="4" name="Obdélník 3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 descr="dhz_medze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4429140"/>
            <a:ext cx="2428860" cy="24288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597</Words>
  <Application>Microsoft Office PowerPoint</Application>
  <PresentationFormat>Prezentácia na obrazovke (4:3)</PresentationFormat>
  <Paragraphs>77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Motiv sady Office</vt:lpstr>
      <vt:lpstr>Správa o činnosti DHZO Medzev     za rok 2023</vt:lpstr>
      <vt:lpstr>Členovia zásahovej jednotky </vt:lpstr>
      <vt:lpstr>Vozový park DHZO Medzev</vt:lpstr>
      <vt:lpstr>Počet zásahov DHZO v roku 2023</vt:lpstr>
      <vt:lpstr>Počet zásahov v predošlých rokoch</vt:lpstr>
      <vt:lpstr>Prehľad zásahov okolitých obcí za rok 2023</vt:lpstr>
      <vt:lpstr>Typy zásahov</vt:lpstr>
      <vt:lpstr>Požiar</vt:lpstr>
      <vt:lpstr>Technická pomoc</vt:lpstr>
      <vt:lpstr>Dopravná nehoda</vt:lpstr>
      <vt:lpstr>Previerkové a taktické cvičenia</vt:lpstr>
      <vt:lpstr>Počet zásahov podľa druhu techniky</vt:lpstr>
      <vt:lpstr>Záver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Správa o činnosti DHZ Medzev     za rok 2022</dc:title>
  <dc:creator>Asus</dc:creator>
  <cp:lastModifiedBy>Róbert Frantz</cp:lastModifiedBy>
  <cp:revision>46</cp:revision>
  <dcterms:created xsi:type="dcterms:W3CDTF">2022-10-01T10:51:55Z</dcterms:created>
  <dcterms:modified xsi:type="dcterms:W3CDTF">2024-01-01T14:54:51Z</dcterms:modified>
</cp:coreProperties>
</file>